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72" r:id="rId8"/>
    <p:sldId id="273" r:id="rId9"/>
    <p:sldId id="274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9" r:id="rId18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642C09-0559-4F1D-B60C-A0B070831FE8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>
              <a:defRPr/>
            </a:pPr>
            <a:fld id="{FC344294-71D5-4109-98AE-671B205B50C4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003353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28A920-13C5-432B-BF2D-C056FA9114F2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EF197C91-86CE-432A-B100-F81D4AABCBD0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007804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5FE15C-BD93-42F2-99E7-96D352742412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6AD36550-4ECF-44EE-B2CB-23C03BED9031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944085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D9D801-8E7E-4A7A-8008-62FD9E1046E3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E4B3C261-5D12-453E-A9C0-1AB1CF86C256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1749343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FB75D4-1524-4071-B04A-045DA1460231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F4F6D667-3D4C-43FC-A479-ED1197992EC4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27675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2CEB73-031F-469B-A767-7F9CC8178F86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7EA71885-F633-4205-BFBD-8EBDCCEE4AC2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06174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9FCA54-AE3C-482D-9A47-741917F9B4DD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16C232-5E09-45E4-95F1-372E8A800297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521769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BAB53E-620D-4313-908A-7EEC644DE18C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D45F0E-2D07-45AE-A9F9-3EEFF2532DCD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109735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74D5FC-0BBE-4ED7-ABC0-800F29320E67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0A9A4E-DE64-4730-A37F-B4E501271837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61154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C355A-36F3-412D-AEEF-BAFC280315C6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EC5EF7EB-9C6F-4403-95F5-EF01F68E7986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30481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C661AD-FE99-4259-B13E-A8ADF5F6D41D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A73FF561-2293-4E32-8B54-5BC7940FB562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4674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B5A0B1-438B-4C55-A38C-4E0B60199116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5B192DD9-B52B-4382-A1B7-6AFD91278D27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576693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B4A758-0780-4439-8475-F64D49D392DF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B25C7A-D060-4D23-85CD-645E10A5D0CD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6672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C83B03-933C-4166-B443-131D931197D5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9F235-D1B3-4C67-AFD0-669B2CB0B679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9411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A51714-85D3-4317-8276-5F8AA3A0952A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717FDB-5626-4500-ACCF-9550A7DFDE04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86000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875604-C963-4FF1-8D78-10581CEC04A7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76F2AB99-9597-4003-8822-7B11CAB4695B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27234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2A9D22F-BD4F-4D67-B5FE-D5D28ED5C753}" type="datetimeFigureOut">
              <a:rPr lang="uk-UA" smtClean="0"/>
              <a:pPr>
                <a:defRPr/>
              </a:pPr>
              <a:t>09.02.2017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E96C9D83-13CA-47EA-B698-F74C2C4B3104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608550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5425" y="1597025"/>
            <a:ext cx="10275888" cy="3700463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7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Економічний бюлетень</a:t>
            </a:r>
            <a:r>
              <a:rPr lang="uk-UA" sz="7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7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7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 рік</a:t>
            </a:r>
            <a:endParaRPr lang="uk-UA" sz="72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87477" y="0"/>
            <a:ext cx="1739933" cy="21626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463" y="0"/>
            <a:ext cx="8451850" cy="5953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Промисловість</a:t>
            </a:r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2913" y="595313"/>
            <a:ext cx="10261600" cy="6124575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 3" pitchFamily="18" charset="2"/>
              <a:buNone/>
              <a:defRPr/>
            </a:pPr>
            <a:r>
              <a:rPr lang="uk-U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Промислова галузь міста за 2016 р</a:t>
            </a:r>
            <a:r>
              <a:rPr lang="ru-RU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ік</a:t>
            </a:r>
            <a:r>
              <a:rPr lang="uk-U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розвивалась з нарощуванням обсягів виробництва – 24,0% порівняно з 2015 роком. Промисловими підприємствами міста</a:t>
            </a: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за </a:t>
            </a:r>
            <a:r>
              <a:rPr lang="uk-U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2016 р. вироблено продукції на 555 940,0</a:t>
            </a: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грн. </a:t>
            </a:r>
            <a:r>
              <a:rPr lang="uk-U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(в діючих цінах), тоді як у 2015 році – 448 446,9 грн.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uk-UA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buFont typeface="Wingdings 3" pitchFamily="18" charset="2"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За</a:t>
            </a: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2016</a:t>
            </a: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р</a:t>
            </a:r>
            <a:r>
              <a:rPr lang="uk-UA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і</a:t>
            </a:r>
            <a:r>
              <a:rPr lang="uk-U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к промисловими підприємствами міста реалізовано продукції на 1 067 443,2 тис. грн., що на 15,5 % більше проти минулого року (924 141,7 тис. грн.). Обсяг реалізованої промислової продукції на одну особу населення склав 42 919,1 грн. (обласний показник 33 337,5 грн.).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uk-UA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buFont typeface="Wingdings 3" pitchFamily="18" charset="2"/>
              <a:buNone/>
              <a:defRPr/>
            </a:pPr>
            <a:r>
              <a:rPr lang="uk-U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За результатами фінансової діяльності підприємств основного кола  за січень - вересень 2016 року фінансовий результат становив 24 453,2 тис. грн. , майже 63%  підприємств отримали прибутковий результат. </a:t>
            </a:r>
          </a:p>
          <a:p>
            <a:pPr marL="0" indent="0" eaLnBrk="1" hangingPunct="1">
              <a:defRPr/>
            </a:pPr>
            <a:endParaRPr lang="uk-UA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7651" name="TextBox 4"/>
          <p:cNvSpPr txBox="1">
            <a:spLocks noChangeArrowheads="1"/>
          </p:cNvSpPr>
          <p:nvPr/>
        </p:nvSpPr>
        <p:spPr bwMode="auto">
          <a:xfrm>
            <a:off x="304800" y="6502400"/>
            <a:ext cx="479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0" y="0"/>
            <a:ext cx="8393113" cy="5953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Доходи </a:t>
            </a:r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населення:</a:t>
            </a:r>
            <a:endParaRPr lang="uk-UA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488" y="696913"/>
            <a:ext cx="10306050" cy="6022975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 3" pitchFamily="18" charset="2"/>
              <a:buNone/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 9 місяців 2016 року середньомісячна заробітна плата склала 4 983 грн. (2 місце по області,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середньообласний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рівень 4 045 грн., а середня по Україні 5 002 грн.), що на 21,4% більше показника минулого року. Середня заробітна плата штатного працівника у 3,4 рази перевищувала рівень мінімальної заробітної плати, який дорівнював прожитковому мінімуму на одну працездатну особу (1 450 грн.). Середньооблікова кількість штатних працівників становить – 10 108 осіб, що на 475 осіб менше порівняно з відповідним періодом 2015 року.  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hangingPunct="1"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Загальна заборгованість по місту із виплати заробітної плати на 01.0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.201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7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року становила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56,9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тис. грн.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по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КП „Відродження” </a:t>
            </a:r>
          </a:p>
          <a:p>
            <a:pPr marL="0" indent="0" eaLnBrk="1" hangingPunct="1">
              <a:defRPr/>
            </a:pPr>
            <a:endPara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hangingPunct="1">
              <a:buFont typeface="Wingdings 3" pitchFamily="18" charset="2"/>
              <a:buNone/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даними ПФУ у м. Козятин і Козятинському районі в місті  на обліку перебуває 7 480 пенсіонер. Середній розмір пенсій  становить 1 550,67 грн. 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Заборгованість по виплаті пенсій відсутня. </a:t>
            </a:r>
          </a:p>
          <a:p>
            <a:pPr marL="0" indent="0">
              <a:buNone/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Субсидії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відшкодування витрат на оплату житлово-комунальних послуг за 2016 рік  призначено 7373 домогосподарствам. Загальна сума призначених субсидій у 2016 р. становила 4994,06 тис. грн. Середній розмір призначеної субсидії на одне домогосподарство у 2016 р. становив 1521,3 грн.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uk-UA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uk-UA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675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4937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913" y="0"/>
            <a:ext cx="8407400" cy="5953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Зовнішньоекономічна діяльність</a:t>
            </a:r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5600" y="711200"/>
            <a:ext cx="10450513" cy="60086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Обсяг експорту товарів (за даними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Держстату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України)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на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01.09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.2016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року становив по місту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1531,6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тис.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США –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227,6%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порівнянні з  аналогічним періодом 2015 року. Близько 20% експортних поставок складає швейна продукція та більше 6% -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продовольчі товари та сировина.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Імпортні поставки цього періоду становили по місту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2 161,8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тис.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США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що на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30,7%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більше проти аналогічного періоду 2015 року. 7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7%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імпортних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поставок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складають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продовольчі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товари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сировина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майже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6% -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машинобудівна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продукція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Сальдо від’ємне –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630,7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тис.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США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Обсяг прямих іноземних інвестицій  (акціонерний капітал), внесених в економіку міста, на 1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жовтня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 року становив 5 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635,1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тис.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США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що на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3,2%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менше проти початку 2016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року. 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699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50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625" y="0"/>
            <a:ext cx="9463088" cy="5953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1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Будівельна діяльність та капітальні  </a:t>
            </a:r>
            <a:r>
              <a:rPr lang="uk-UA" sz="31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інвестиції:</a:t>
            </a:r>
            <a:endParaRPr lang="uk-UA" sz="31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5600" y="188913"/>
            <a:ext cx="10304463" cy="653097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Прийнято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експлуатацію житла по місту за січень -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вересень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 року -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877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м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загальної площі, або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55%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рівня аналогічного періоду 2015 року, житло введено індивідуальними забудовниками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звітними даними органів статистики станом на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01.10.2016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року підприємствами міста за рахунок усіх джерел фінансування освоєно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20,1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млн. грн. капітальних інвестицій. У розрахунку на одного жителя міста освоєно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814,8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грн. капітальних інвестицій.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23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5222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913" y="0"/>
            <a:ext cx="9448800" cy="5953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Підприємницька діяльність</a:t>
            </a:r>
            <a:r>
              <a:rPr lang="uk-UA" sz="31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sz="31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4175" y="188913"/>
            <a:ext cx="10348913" cy="65309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2016 рік зареєстровано 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фізичних осіб 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підприємців: 80 одиниць 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юридичних особи, водночас скасували свою діяльність 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149 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фізичних 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осіб підприємців та 3 юридичні особи,  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тому як за 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 рік зареєстровано 100 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фізичних 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осіб 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юридичних осіб 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скасовано 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216 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фізичних осіб 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підприємців 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юридичні особи. 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Через МРЦЗ 2 особи одержали одноразово допомогу по безробіттю для організації ними підприємницької діяльності на суму 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34,36 тис</a:t>
            </a: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грн.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лютого 2016 року виконкомом міської ради в числі перших в області забезпечено здійснення повноважень в частині надання адміністративних послуг у сфері реєстрації бізнесу та речових прав на нерухоме майно, з квітня – у сфері реєстрації місця проживання, інших послуг ДМС</a:t>
            </a: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sz="16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початку роботи відділу державної реєстрації було прийнято 6146 заяв громадян щодо реєстрації речових прав на нерухомість та 581 заяву щодо реєстрації юридичних осіб та фізичних осіб – підприємців, розглянуто 377 заяв щодо реєстрації нерухомості прийнятих адміністратором Центру надання адміністративних послуг в м. Козятин.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Крім того, протягом 2016 року розглянуто 866 заяв громадян з інших районів Вінницької області.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державну реєстрацію речових прав на нерухоме майно протягом 2016 року до бюджету міста надійшло 536 501,51 грн.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01.04.2016 р. відділом ведення Реєстру територіальних громад надано 3534 адміністративних послуги по реєстрації/ зняттю з реєстрації місця проживання/ перебування фізичних осіб. За їх надання до міського бюджету надійшло коштів в загальній сумі 20 305,48 грн.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Відділом надавались послуги по реєстрації місця перебування осіб, що звернулись за захистом в Україну в загальній кількості 105 послуг, змінено назви вулиць міста та поштових адрес 931 особі.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47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479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913" y="0"/>
            <a:ext cx="9448800" cy="5953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Демографічна ситуація</a:t>
            </a:r>
            <a:r>
              <a:rPr lang="uk-UA" sz="31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sz="31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4175" y="696913"/>
            <a:ext cx="10291763" cy="60229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звітними даними чисельність наявного населення  Козятинської міськради станом на 1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грудня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 року  становила 25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005 осіб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(у 2015 році 25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071) 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народилось –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208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ит.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(2015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р. -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229);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померло –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338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осіб (2015 р. - 293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природне скорочення становить –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130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осіб (2015 р. -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64);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прибуло до міста –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громадян (2015 р. -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352);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вибуло –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118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громадян (2015 р. -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396); 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міграційний приріст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становить –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78 особи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(2015 р. - скорочення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- 44).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71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50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625" y="0"/>
            <a:ext cx="9463088" cy="5953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Зайнятість населення</a:t>
            </a:r>
            <a:r>
              <a:rPr lang="uk-UA" sz="31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sz="31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4338" y="696913"/>
            <a:ext cx="10391775" cy="60229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обліку в центрі зайнятості перебувало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931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чол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з числа жителів міста Козятина, з яких   працевлаштовані -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275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чол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., або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12,25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%; проходили  навчання –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чол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.; брали участь в громадських роботах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38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чол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.;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844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чол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отримали профорієнтаційні та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профконсультаційні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послуги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Упродовж січня –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вересня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2016р. на підприємства було прийнято 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906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осіб, звільнено –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1103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осіб (відповідно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9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та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10,9%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середньооблікової кількості штатних працівників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795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449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625" y="0"/>
            <a:ext cx="9463088" cy="5953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Транспорт</a:t>
            </a:r>
            <a:r>
              <a:rPr lang="uk-UA" sz="31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sz="31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488" y="696913"/>
            <a:ext cx="10348912" cy="602297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2016 рік залізничним транспортом: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відправлено вантажів – 5 396,0 тис. тон, що на 1,4% більше до 2015 року;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вантажообіг виконано на 9,2% менше рівня 2015 року і становить 18 543,5млн. тон/км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відправлено пасажирів – 12109,6 тис. 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чол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або на  2,7% менше порівняно до 2015 р.;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пасажирообіг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залізничним транспортом збільшився  на 1,2% порівняно з 2015 роком і склав 2464,7 млн. пас. км.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Маршрутна мережа міста включає 6 маршрутів довжиною 66,5 км. 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2016 рік автомобільним транспортом: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перевезено вантажів – 12,4 тис. тон, що становить 8,8% менше 2015 року;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вантажообіг зменшився на 4% до 2015 року та становить 1,9 млн. 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ткм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перевезено пасажирів – 637,4 тис. 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чол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або на 5,1% більше 2015 року;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пасажирообіг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автомобільним транспортом зріс на 5 %  порівняно з 2015 роком та становить 4,0 млн. пас. км.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19" name="TextBox 5"/>
          <p:cNvSpPr txBox="1">
            <a:spLocks noChangeArrowheads="1"/>
          </p:cNvSpPr>
          <p:nvPr/>
        </p:nvSpPr>
        <p:spPr bwMode="auto">
          <a:xfrm>
            <a:off x="304800" y="6502400"/>
            <a:ext cx="465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913" y="0"/>
            <a:ext cx="8407400" cy="5953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Бюджет:</a:t>
            </a:r>
            <a:endParaRPr lang="uk-U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0" y="595313"/>
            <a:ext cx="9767888" cy="6443662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даними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Фінансового управління Козятинської міської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ради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оходи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загального фонду міського бюджету (без врахування обсягів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міжбюджетних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трансфертів) за січень–грудень  2016 р. виконані в сумі 102 416 374,58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грн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., що становить 106,23%  від уточнених планових показників на звітний період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96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410 227,00 грн. (перевиконання 6 006 147,58</a:t>
            </a:r>
            <a:r>
              <a:rPr lang="uk-UA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грн., надходження 12 місяців 2015р. 69 332 607,41 грн.). Доходи загального фонду (без врахування міжбюджетних трансфертів) у 2016р становлять 147,78%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2015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року у співставних умовах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(над-ходження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2015р. у співставних умовах становлять 69 301 274,46 грн.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(за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мінусом надходжень від сплати екологічного податку в сумі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31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332,95 грн., який у 2015 р. спрямовувався до загального фонду міського бюджету).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Основним джерелом надходжень доходів загального фонду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податок та збір на доходи фізичних осіб, який становить 78,08% податкових надходжень; 76,6% доходів загального фонду без урахування трансфертів; 37,46% загальної суми фактичних надходжень загального фонду за 12 місяців 2016 року. Питома вага ПДФО від підрозділів залізниці в загальному обсязі надходжень податку перевищує 70%.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планових показниках по податку та збору  на доходи фізичних осіб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місяців 2016 р. в сумі 74 333 900,00 грн. до міського бюджету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надійшло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78 469 478,80 грн., виконання становить 105,56%  (надходження за 12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місяців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 р. - 54 173 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630,11 грн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.). Збільшення надходжень відбулося через зміни в законодавстві (підвищення ставки ПДФО до 18%), підвищення розмірів мінімальної заробітної плати, зростання посадових окладів працівників держслужби та органів місцевого самоврядування, розширення бази оподаткування та зміни алгоритму оподаткування (відміна ЄСВ). </a:t>
            </a: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304800" y="65024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2738" y="652463"/>
            <a:ext cx="10479087" cy="62055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Податок на прибуток підприємств та фінансових установ комунальної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власності виконаний 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сумі 177 949,40 грн. або на 101,69% при уточненому плановому показнику 175 000,00 грн. (надходження 2015 року 4 676,60 грн.),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 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пояснюється збільшенням  надходжень  від  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підприємств комунальної власності 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Акцизний податок з реалізації СГД роздрібної торгівлі підакцизних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товарів 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уточненому  плані надходжень на рік 6 980 000,00 грн., надійшло  7 245 233,34 грн. (103,8% плану), що на 265 233,34 грн. більше планового показника (надходження за 12 місяців 2015р. становили 4 242 489,97 грн.). Збільшення надходжень пояснюється зростанням цін на підакцизні товари 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плановому призначенні (уточненому) по місцевих податках і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зборах 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сумі 13 501 000,00 грн., фактично надійшло  14 603 041,41 грн., що становить 108,16% до плану (надходження за 12 місяців 2015р. склали 9 848 905,07 грн.) 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від сплати податку на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майно 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склали 6 850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628,74 грн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при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плані 6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346 000,00 грн. , виконання становить  107,95%.(надходження за 12 місяців 2015р. становили 4 814 793,38 грн.) В </a:t>
            </a:r>
            <a:r>
              <a:rPr lang="uk-UA" sz="1550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т.ч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надходження податку на нерухоме майно, відмінне від земельної ділянки, сплаченого юридичними особами, які є власниками житлової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нерухомості, 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становить 66 511,77 грн. при уточненому плані 96 400,00 грн.( виконання 69% - через повернення переплати ПАТ «Козятинський м’ясокомбінат” 28.12.2016р. в сумі 45335,49 грн.)(надходження 2015р. 75 939,79 грн.); податку на нерухоме майно, відмінне від земельної ділянки, сплаченого фізичними особами, які є власниками об`єктів житлової нерухомості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3 633,16 грн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(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113,54% плану); податку на нерухоме майно, відмінне від земельної ділянки, сплаченого фізичними особами, які є власниками об`єктів нежитлової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нерухомості - 181,37 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грн.(181,37% плану); надходження податку на нерухоме майно, відмінне від земельної ділянки, сплаченого юридичними особами, які є власниками нежитлової нерухомості </a:t>
            </a:r>
            <a:r>
              <a:rPr lang="uk-UA" sz="155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становить </a:t>
            </a:r>
            <a:r>
              <a:rPr lang="uk-UA" sz="155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240 171,14грн.(149,45% плану) при уточненому плані  160 700,00 грн.(надходження 2015 року становлять  99 581,63 грн.). </a:t>
            </a:r>
          </a:p>
        </p:txBody>
      </p:sp>
      <p:sp>
        <p:nvSpPr>
          <p:cNvPr id="20482" name="TextBox 4"/>
          <p:cNvSpPr txBox="1">
            <a:spLocks noChangeArrowheads="1"/>
          </p:cNvSpPr>
          <p:nvPr/>
        </p:nvSpPr>
        <p:spPr bwMode="auto">
          <a:xfrm>
            <a:off x="304800" y="65024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9888" y="668338"/>
            <a:ext cx="10552112" cy="6189662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від земельного податку з юридичних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осіб при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505 400,00 грн.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склали    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2 587 976,86 грн. або 103,3% (надходження за 2015 рік 1 687 962,31грн.), від орендної плати з юридичних осіб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плані 2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610 400,00 грн. склали 2 886 713,80 грн. або 110,59% (надходження за 2015 рік 1 977 722,04 грн.). Надходження від земельного податку з фізичних осіб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плані 114200,00 грн. склали 143 122,58 грн. або 125,33% (надходження 2015 р. 91 347,70 грн.), від орендної плати з фізичних осіб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плані 805 600,00 грн. склали 872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318,06 грн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або 108,28% (надходження 2015 р. 736 406,58 грн.). Збільшення надходжень відбулося за рахунок укладання нових договорів оренди земельних ділянок, перегляду укладених угод  на оренду ділянок, а також за рахунок  погашення податкового боргу за минулі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роки.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 сплати транспортного податку з фізичних осіб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надійшло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25000,00 грн. або 100,00% плану (надходження 2015 року становили 127 083,33 грн.) – зменшення надходжень пояснюється зміною у 2016 році бази оподаткування (методики оцінки вартості транспортного засобу), від сплати транспортного податку з юридичних осіб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надійшло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25000,00 грн. або 100,00% плану (надходження 2015 року становили 18 750,00 грн.).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 сплати єдиного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податку при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уточненому плані 7 155 000,00 грн. надійшло 7 775 085,89 грн. (108,67%  плану), (надходження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12 місяців 2015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5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059 567,10 грн.), перевиконання пояснюється підвищенням розміру мінімальної заробітної плати і відповідного зростання розміру єдиного податку . В тому числі від сплати єдиного податку з юридичних осіб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надійшло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2 285 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776,18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грн. (105,82% плану), від сплати єдиного податку з фізичних осіб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надійшло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5 489 414,63 грн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.(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109,9% плану).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Неподаткові надходження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плані  1 420 327,00 грн. виконано в сумі 1 920 589,74  грн.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135,22 % плану (надходження відповідного періоду минулого року 1 031 522,71 грн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625" y="668338"/>
            <a:ext cx="10493375" cy="620395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Доходи від власності та підприємницької діяльності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плані 94 500,00 грн. виконано в сумі 124 139,29 грн. або на 131,36% (надходження 2015 року 80255,08 грн.).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надходження: надійшло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17 320,35 грн. – відшкодування зайво виплаченої заробітної плати та зайво сплаченого ЄСВ працівникам міського територіального центру по акту ревізії ДФІ при плані 17 000,00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грн. Штрафні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санкції за порушення законодавства про патентування, за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порушення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 регулювання обігу готівки та про застосування реєстраторів розрахункових операцій у сфері торгівлі, громадського харчування та послуг 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надійшло 840,00 грн.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Адміністративні штрафи та інші санкції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виконані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сумі 105 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978,94 грн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при плані  77 500,00 грн. (136,75% плану)( надходження 2015р. 77 935,08 грн.).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Адміністративні збори та платежі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виконано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сумі 1 775 894,49 грн. при плані 1 323 827,00 грн. (134,15%), (надходження 12 місяців 2015 р. 946 352,43 грн.), що пояснюється збільшенням кількості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адмінплатежів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які спрямовуються до міського бюджету.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Плата за надання адміністративних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послуг виконано 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сумі 1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198 204,73 грн. при плані 856 227,00 грн. на 139,94% (надходження 2015 р. 488 790,30 грн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 Адміністративний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збір за проведення державної реєстрації юридичних осіб, фізичних осіб – підприємців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надійшло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22 850,00 грн., плата за надання інших адміністративних послуг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надійшло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661 703,22 грн. або 131,29% плану (надходження 2015 р. 488 790,30 грн.),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адміністративний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збір за державну реєстрацію речових прав на нерухоме майно та їх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обтяжень надійшло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501 926,51 грн. (142,50% плану); плата за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скорочення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термінів надання послуг у сфері державної реєстрації речових прав на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нерухоме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майно та їх обтяжень і державної реєстрації юридичних осіб, фізичних осіб – підприємців та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громадських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формувань, а також плата за надання інших платних послуг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надійшло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11 725,00 грн.(надходження не планувались).</a:t>
            </a:r>
          </a:p>
        </p:txBody>
      </p:sp>
      <p:sp>
        <p:nvSpPr>
          <p:cNvPr id="22530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625" y="696913"/>
            <a:ext cx="10217150" cy="59658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від орендної плати за користування цілісним майновим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комплексом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іншим майном, що перебуває в комунальній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склали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322 769,79 грн. при уточненому плані 200 000,00 грн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(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161,38%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 запланованого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)(надходження 2015р. 400 594,95 грн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Зменшення надходжень до минулого року пояснюється тим, що рішенням виконавчого комітету міської ради від 26.05.2016р. №184 зазначене майно (будівлі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котелень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передано на баланс міського комунального підприємства «Добробут» та згідно рішення сесії міської ради від 15.07.2016р №309-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VII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КП «Добробут» уклало договори оренди з новим орендарем, а договір оренди з попереднім орендарем достроково розірвано. </a:t>
            </a: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Надходження державного мита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звітний період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виконано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сумі 254 919,97 грн. при затверджених планових показниках 267 600,00 грн. або на  95,26% (надходження 2015р. 56 967,18 грн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Інші надходження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»: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міського бюджету надійшло 20 555,96 грн. при уточненому плані 2000,00 грн., з них:  2 490,00 грн . – надходження плати за розміщення  реклами та інші надходження 18 065,96 грн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(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2015 р. 4 915,20 грн.).</a:t>
            </a:r>
          </a:p>
        </p:txBody>
      </p:sp>
      <p:sp>
        <p:nvSpPr>
          <p:cNvPr id="23554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625" y="696913"/>
            <a:ext cx="10247313" cy="59658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Характеристика надходжень доходів </a:t>
            </a:r>
            <a:r>
              <a:rPr lang="uk-UA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спеціального фонду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міського бюджету виглядає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наступним чином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2016 рік по доходах спеціального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фонду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(без врахування трансфертів) становлять 6 091 264,15 грн. (84,79% плану).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2016р. до 2015р. становлять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47,69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у співставних умовах (надходження до спецфонду 2015р. 12 741 293,42 грн. плюс надходження від сплати екологічного податку за 2015 р. в сумі 31332,95 грн., який спрямовувався до загального фонду міського бюджету,  становлять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разом 12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772 626,37 грн.). Зменшення надходжень до 2015 року відбулося за рахунок того ,що з мережі в 2016 році було виведено ДЗ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відділкова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лікарня станції Козятин ПЗЗ.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 сплати екологічного податку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надійшло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84 196,31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грн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плані 28 100,00 грн.(надходження відповідного періоду 2015 р. 31 332,95 грн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Збільшення надходжень пояснюється зростанням бази оподаткування та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підвищенням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ставок екологічного податку з 01.01.2016р. згідно Податкового кодексу України, а також 09.12.2016р. сплачено ПАТ «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Вінницягаз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30 500,84 грн.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згідно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уточненого розрахунку та пеня (зазначені надходження у 2016 році не очікувались).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коштів від грошових стягнень за шкоду, заподіяну порушенням законодавства про охорону навколишнього природного середовища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становили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1 351,43 грн.(04.10.2016р. від ТОВ «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Сока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Україна»), зазначені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 році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планувались.  </a:t>
            </a:r>
          </a:p>
        </p:txBody>
      </p:sp>
      <p:sp>
        <p:nvSpPr>
          <p:cNvPr id="24578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625" y="682625"/>
            <a:ext cx="9796463" cy="59801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коштів пайової участі у розвиток інфраструктури населеного пункту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склали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248 534,31 грн. або 124,27% плану (надходження за 2015 рік становили 218 551,04 грн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 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Кошти від продажу землі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надійшло 748 506,65 грн. або 132,95%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плану,(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12 місяців минулого року 1 441 826,09 грн.) – зменшення надходжень відбулося  через меншу кількість об’єктів продажу. </a:t>
            </a: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Власні надходження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бюджетних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становлять 5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011 106,04 грн. або 78,39%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плану,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2015 року 10 795 734,77 грн. Зменшення надходжень до 2015 р. відбулося за рахунок того , що з мережі в 2016 р. було виведено ДЗ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відділкова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лікарня станції Козятин ПЗЗ. </a:t>
            </a:r>
          </a:p>
        </p:txBody>
      </p:sp>
      <p:sp>
        <p:nvSpPr>
          <p:cNvPr id="25602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625" y="217488"/>
            <a:ext cx="10247313" cy="64452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b="1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Офіційні </a:t>
            </a:r>
            <a:r>
              <a:rPr lang="uk-UA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трансферти: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Надходження до бюджету міста офіційних трансфертів по загальному фонду за 12 місяців становлять  107 080 120,22 грн. при плані  123 738 142,00 грн.  в тому числі: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стабілізаційна дотація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суму  2 401 400,0 грн.(100,0%);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субвенції з державного бюджету на виконання програм соціального захисту: код 41030600 – 28 399 772,01 грн. , код 41030800 – 34 629 825,53 грн., код 4103100 – 375 113,00 грн.;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освітня субвенція з державного бюджету місцевим бюджетам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суму 21 335 700,00 грн.(100,0%);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медична субвенція з державного бюджету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суму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682 200,00 грн. (100,0%);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субвенція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державного бюджету місцевим бюджетам на здійснення заходів щодо соціально-економічного розвитку окремих територій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суму  999 962,60 грн.;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«Інші субвенції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»: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загальну суму 148 908,00 грн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субвенція з державного бюджету місцевим бюджетам  на виплату державної соціальної допомоги на дітей-сиріт та дітей , позбавлених батьківського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піклування -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528 555,34 грн.;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субвенція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державного бюджету місцевим бюджетам на будівництво (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придбання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житла для сімей загиблих військовослужбовців, які брали безпосередню участь в антитерористичній операції, а також для інвалідів І – ІІ групи з числа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військовослужбовців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які брали участь в АТО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578 683,00 грн.</a:t>
            </a:r>
          </a:p>
        </p:txBody>
      </p:sp>
      <p:sp>
        <p:nvSpPr>
          <p:cNvPr id="26626" name="TextBox 3"/>
          <p:cNvSpPr txBox="1">
            <a:spLocks noChangeArrowheads="1"/>
          </p:cNvSpPr>
          <p:nvPr/>
        </p:nvSpPr>
        <p:spPr bwMode="auto">
          <a:xfrm>
            <a:off x="304800" y="65024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entury Gothic" pitchFamily="34" charset="0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1241</TotalTime>
  <Words>1004</Words>
  <Application>Microsoft Office PowerPoint</Application>
  <PresentationFormat>Произвольный</PresentationFormat>
  <Paragraphs>121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Легкий дым</vt:lpstr>
      <vt:lpstr>Економічний бюлетень 2016 рік</vt:lpstr>
      <vt:lpstr>Бюджет: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Промисловість:</vt:lpstr>
      <vt:lpstr>Доходи населення:</vt:lpstr>
      <vt:lpstr>Зовнішньоекономічна діяльність:</vt:lpstr>
      <vt:lpstr>Будівельна діяльність та капітальні  інвестиції:</vt:lpstr>
      <vt:lpstr>Підприємницька діяльність:</vt:lpstr>
      <vt:lpstr>Демографічна ситуація:</vt:lpstr>
      <vt:lpstr>Зайнятість населення:</vt:lpstr>
      <vt:lpstr>Транспорт: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Економічний бюлетень за І квартал 2016 року</dc:title>
  <dc:creator>eco1</dc:creator>
  <cp:lastModifiedBy>007</cp:lastModifiedBy>
  <cp:revision>42</cp:revision>
  <dcterms:created xsi:type="dcterms:W3CDTF">2017-01-18T13:30:45Z</dcterms:created>
  <dcterms:modified xsi:type="dcterms:W3CDTF">2017-02-09T10:25:41Z</dcterms:modified>
</cp:coreProperties>
</file>